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73" r:id="rId10"/>
    <p:sldId id="264" r:id="rId11"/>
    <p:sldId id="265" r:id="rId12"/>
    <p:sldId id="267" r:id="rId13"/>
    <p:sldId id="268" r:id="rId14"/>
    <p:sldId id="269" r:id="rId15"/>
    <p:sldId id="270" r:id="rId16"/>
  </p:sldIdLst>
  <p:sldSz cx="9144000" cy="6858000" type="screen4x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xeFhHSfqmi5SfS3fmcWS47FB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206DC-E9B5-43CA-8307-230004C4CE73}">
  <a:tblStyle styleId="{B80206DC-E9B5-43CA-8307-230004C4C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2FEDA-D7F4-47B0-A4BB-F3F2A7D9B9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6"/>
    <p:restoredTop sz="94710"/>
  </p:normalViewPr>
  <p:slideViewPr>
    <p:cSldViewPr snapToGrid="0">
      <p:cViewPr varScale="1">
        <p:scale>
          <a:sx n="146" d="100"/>
          <a:sy n="146" d="100"/>
        </p:scale>
        <p:origin x="312" y="176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3141" y="0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2000" cy="44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7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87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9"/>
          <p:cNvGraphicFramePr/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16925" imgH="4891088" progId="Photoshop.Image.7">
                  <p:embed/>
                </p:oleObj>
              </mc:Choice>
              <mc:Fallback>
                <p:oleObj r:id="rId2" imgW="8416925" imgH="4891088" progId="Photoshop.Image.7">
                  <p:embed/>
                  <p:pic>
                    <p:nvPicPr>
                      <p:cNvPr id="21" name="Google Shape;21;p1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9"/>
          <p:cNvSpPr/>
          <p:nvPr/>
        </p:nvSpPr>
        <p:spPr>
          <a:xfrm>
            <a:off x="357188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9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9"/>
          <p:cNvCxnSpPr/>
          <p:nvPr/>
        </p:nvCxnSpPr>
        <p:spPr>
          <a:xfrm>
            <a:off x="1728788" y="5283200"/>
            <a:ext cx="6731000" cy="4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000000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17907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2398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4788024" y="648073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" name="Google Shape;33;p20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00" imgH="2782887" progId="Photoshop.Image.7">
                  <p:embed/>
                </p:oleObj>
              </mc:Choice>
              <mc:Fallback>
                <p:oleObj r:id="rId2" imgW="3124200" imgH="2782887" progId="Photoshop.Image.7">
                  <p:embed/>
                  <p:pic>
                    <p:nvPicPr>
                      <p:cNvPr id="33" name="Google Shape;33;p2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oogle Shape;34;p2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0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20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  <a:defRPr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⮚"/>
              <a:defRPr sz="18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✔"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Malgun Gothic"/>
              <a:buChar char="–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988" y="6502400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0"/>
          <p:cNvSpPr txBox="1"/>
          <p:nvPr/>
        </p:nvSpPr>
        <p:spPr>
          <a:xfrm>
            <a:off x="3371850" y="6496661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TAB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27584" y="332656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3336413" y="6494033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28600" y="590550"/>
            <a:ext cx="8686800" cy="586263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6443663" y="404813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2;p18"/>
          <p:cNvGraphicFramePr/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24200" imgH="2782887" progId="Photoshop.Image.7">
                  <p:embed/>
                </p:oleObj>
              </mc:Choice>
              <mc:Fallback>
                <p:oleObj r:id="rId5" imgW="3124200" imgH="2782887" progId="Photoshop.Image.7">
                  <p:embed/>
                  <p:pic>
                    <p:nvPicPr>
                      <p:cNvPr id="12" name="Google Shape;1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oogle Shape;13;p18" descr="03_back_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❖"/>
              <a:defRPr sz="2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–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Malgun Gothic"/>
              <a:buChar char="»"/>
              <a:defRPr sz="16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18" descr="03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519" y="6499343"/>
            <a:ext cx="2160240" cy="2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3327714" y="6440486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com2023CD/GoldenClini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BE07D-11FF-E7E7-1A32-E8736940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93" y="4845112"/>
            <a:ext cx="1221607" cy="1030623"/>
          </a:xfrm>
          <a:prstGeom prst="rect">
            <a:avLst/>
          </a:prstGeom>
        </p:spPr>
      </p:pic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411760" y="2565400"/>
            <a:ext cx="6192688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전국 일주 애플리케이션, 방방곡곡</a:t>
            </a:r>
            <a:br>
              <a:rPr lang="ko-KR" b="0"/>
            </a:br>
            <a:r>
              <a:rPr lang="ko-KR" sz="2000" b="0"/>
              <a:t>Application for round the country trip, BBGG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364285" y="5257638"/>
            <a:ext cx="3363789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 : 전광일 (서명)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(팀장)	학번 2019152005 이름 권태우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2017154032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이현구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2019150044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최유빈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학번 2019152050 이름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유하임</a:t>
            </a:r>
            <a:endParaRPr sz="12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</a:pPr>
            <a:endParaRPr sz="1200" b="1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39750" y="5949950"/>
            <a:ext cx="1620838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종합설계제안서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4156075" y="1124744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종합설계 제안서</a:t>
            </a:r>
            <a:endParaRPr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209094" y="5972259"/>
            <a:ext cx="18549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12월 23일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endParaRPr dirty="0"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00063" y="895350"/>
            <a:ext cx="82296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 개발 예상 결과물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/>
              <a:t>전국 </a:t>
            </a:r>
            <a:r>
              <a:rPr lang="en-US" altLang="ko-KR" dirty="0">
                <a:solidFill>
                  <a:srgbClr val="FF0000"/>
                </a:solidFill>
              </a:rPr>
              <a:t>160</a:t>
            </a:r>
            <a:r>
              <a:rPr lang="ko-KR" altLang="en-US" dirty="0">
                <a:solidFill>
                  <a:srgbClr val="FF0000"/>
                </a:solidFill>
              </a:rPr>
              <a:t>개 시군 단위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지역 정보</a:t>
            </a:r>
            <a:r>
              <a:rPr lang="ko-KR" altLang="en-US" dirty="0"/>
              <a:t>를 담고 있는 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자</a:t>
            </a:r>
            <a:r>
              <a:rPr lang="ko-KR" altLang="en-US" sz="2000" dirty="0">
                <a:solidFill>
                  <a:srgbClr val="FF0000"/>
                </a:solidFill>
              </a:rPr>
              <a:t>체 </a:t>
            </a:r>
            <a:r>
              <a:rPr lang="en-US" altLang="ko-KR" sz="2000" dirty="0">
                <a:solidFill>
                  <a:srgbClr val="FF0000"/>
                </a:solidFill>
              </a:rPr>
              <a:t>API</a:t>
            </a:r>
            <a:r>
              <a:rPr lang="ko-KR" altLang="en-US" sz="2000" dirty="0" err="1">
                <a:solidFill>
                  <a:srgbClr val="FF0000"/>
                </a:solidFill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</a:rPr>
              <a:t> 이용</a:t>
            </a:r>
            <a:r>
              <a:rPr lang="ko-KR" altLang="en-US" sz="2000" dirty="0"/>
              <a:t>하여 </a:t>
            </a:r>
            <a:r>
              <a:rPr lang="ko-KR" altLang="en-US" sz="2000" dirty="0">
                <a:solidFill>
                  <a:schemeClr val="tx2">
                    <a:lumMod val="10000"/>
                  </a:schemeClr>
                </a:solidFill>
              </a:rPr>
              <a:t>본인이 </a:t>
            </a:r>
            <a:r>
              <a:rPr lang="ko-KR" altLang="en-US" sz="2000" dirty="0">
                <a:solidFill>
                  <a:srgbClr val="FF0000"/>
                </a:solidFill>
              </a:rPr>
              <a:t>방문한 여행지를 색칠</a:t>
            </a:r>
            <a:r>
              <a:rPr lang="ko-KR" altLang="en-US" sz="2000" dirty="0"/>
              <a:t>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/>
              <a:t>방문하는 지역에 있는 </a:t>
            </a:r>
            <a:r>
              <a:rPr lang="ko-KR" altLang="en-US" sz="2000" dirty="0">
                <a:solidFill>
                  <a:srgbClr val="FF0000"/>
                </a:solidFill>
              </a:rPr>
              <a:t>명소를 추천</a:t>
            </a:r>
            <a:r>
              <a:rPr lang="ko-KR" altLang="en-US" dirty="0"/>
              <a:t>하</a:t>
            </a:r>
            <a:r>
              <a:rPr lang="ko-KR" altLang="en-US" sz="2000" dirty="0"/>
              <a:t>는 서비스를 제공하고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sz="2000" dirty="0">
                <a:solidFill>
                  <a:srgbClr val="FF0000"/>
                </a:solidFill>
              </a:rPr>
              <a:t>여행 일정을 관리</a:t>
            </a:r>
            <a:r>
              <a:rPr lang="ko-KR" altLang="en-US" sz="2000" dirty="0"/>
              <a:t>하고 </a:t>
            </a:r>
            <a:r>
              <a:rPr lang="ko-KR" altLang="en-US" sz="2000" dirty="0">
                <a:solidFill>
                  <a:srgbClr val="FF0000"/>
                </a:solidFill>
              </a:rPr>
              <a:t>추천 경로도 확인</a:t>
            </a:r>
            <a:r>
              <a:rPr lang="ko-KR" altLang="en-US" sz="2000" dirty="0"/>
              <a:t>할 수 있는</a:t>
            </a:r>
            <a:endParaRPr lang="en-US" altLang="ko-KR" sz="20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ko-KR" altLang="en-US" dirty="0">
                <a:solidFill>
                  <a:srgbClr val="FF0000"/>
                </a:solidFill>
              </a:rPr>
              <a:t>앱스토어 출시 가능</a:t>
            </a:r>
            <a:r>
              <a:rPr lang="ko-KR" altLang="en-US" dirty="0"/>
              <a:t>한</a:t>
            </a:r>
            <a:r>
              <a:rPr lang="ko-KR" altLang="en-US" sz="2000" dirty="0"/>
              <a:t> </a:t>
            </a:r>
            <a:r>
              <a:rPr lang="en-US" altLang="ko-KR" sz="2000" dirty="0"/>
              <a:t>iOS</a:t>
            </a:r>
            <a:r>
              <a:rPr lang="ko-KR" altLang="en-US" sz="2000" dirty="0"/>
              <a:t> 전용 어플리케이션</a:t>
            </a:r>
            <a:endParaRPr lang="en-US" altLang="ko-K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endParaRPr lang="en-US" altLang="ko-KR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방방곡곡</a:t>
            </a:r>
            <a:r>
              <a:rPr lang="en-US" altLang="ko-KR" sz="2000" dirty="0"/>
              <a:t>”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3568" y="260350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방법 및 환경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DE76B-E492-3C47-E8E5-B4E0480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843282"/>
              </p:ext>
            </p:extLst>
          </p:nvPr>
        </p:nvGraphicFramePr>
        <p:xfrm>
          <a:off x="1332000" y="1089000"/>
          <a:ext cx="6480000" cy="4680000"/>
        </p:xfrm>
        <a:graphic>
          <a:graphicData uri="http://schemas.openxmlformats.org/drawingml/2006/table">
            <a:tbl>
              <a:tblPr firstRow="1" bandRow="1">
                <a:tableStyleId>{B80206DC-E9B5-43CA-8307-230004C4CE73}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90744496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333485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562289740"/>
                    </a:ext>
                  </a:extLst>
                </a:gridCol>
              </a:tblGrid>
              <a:tr h="3414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SERVER /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90498"/>
                  </a:ext>
                </a:extLst>
              </a:tr>
              <a:tr h="43385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Xcode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Swift / RxSwift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Azure Maps SDK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Naver Map API</a:t>
                      </a: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JAVA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Python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Mongo 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Docker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GitHub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JIRA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Zoom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dirty="0"/>
                        <a:t>Scrum Framework (Opt: Agile)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501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업무 분담</a:t>
            </a:r>
            <a:endParaRPr/>
          </a:p>
        </p:txBody>
      </p:sp>
      <p:graphicFrame>
        <p:nvGraphicFramePr>
          <p:cNvPr id="168" name="Google Shape;168;p14"/>
          <p:cNvGraphicFramePr/>
          <p:nvPr>
            <p:extLst>
              <p:ext uri="{D42A27DB-BD31-4B8C-83A1-F6EECF244321}">
                <p14:modId xmlns:p14="http://schemas.microsoft.com/office/powerpoint/2010/main" val="2664648543"/>
              </p:ext>
            </p:extLst>
          </p:nvPr>
        </p:nvGraphicFramePr>
        <p:xfrm>
          <a:off x="740102" y="1434852"/>
          <a:ext cx="7663795" cy="4019118"/>
        </p:xfrm>
        <a:graphic>
          <a:graphicData uri="http://schemas.openxmlformats.org/drawingml/2006/table">
            <a:tbl>
              <a:tblPr>
                <a:noFill/>
                <a:tableStyleId>{7322FEDA-D7F4-47B0-A4BB-F3F2A7D9B905}</a:tableStyleId>
              </a:tblPr>
              <a:tblGrid>
                <a:gridCol w="9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217846114"/>
                    </a:ext>
                  </a:extLst>
                </a:gridCol>
                <a:gridCol w="1713563">
                  <a:extLst>
                    <a:ext uri="{9D8B030D-6E8A-4147-A177-3AD203B41FA5}">
                      <a16:colId xmlns:a16="http://schemas.microsoft.com/office/drawing/2014/main" val="2094029518"/>
                    </a:ext>
                  </a:extLst>
                </a:gridCol>
                <a:gridCol w="1661694">
                  <a:extLst>
                    <a:ext uri="{9D8B030D-6E8A-4147-A177-3AD203B41FA5}">
                      <a16:colId xmlns:a16="http://schemas.microsoft.com/office/drawing/2014/main" val="3276500741"/>
                    </a:ext>
                  </a:extLst>
                </a:gridCol>
              </a:tblGrid>
              <a:tr h="56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endParaRPr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권태우</a:t>
                      </a: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이현구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최유빈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유하임</a:t>
                      </a:r>
                      <a:endParaRPr lang="ko-KR" altLang="en-US" sz="1400" b="1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자료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수집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Swift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DDDDDD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  <a:sym typeface="Gulim"/>
                        </a:rPr>
                        <a:t>기술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DDDDD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-</a:t>
                      </a:r>
                      <a:r>
                        <a:rPr lang="ko-KR" sz="14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Swift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연관성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지역, 관광지 및 맛집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설계</a:t>
                      </a: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UI,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 DB 설계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구현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iOS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</a:t>
                      </a: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개발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DB-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연동</a:t>
                      </a: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시 군 단위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회원관리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DB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방문 지역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 DB,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명소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맛집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구축 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테스트</a:t>
                      </a:r>
                      <a:endParaRPr sz="14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앱 작동/제어 테스트 </a:t>
                      </a:r>
                      <a:endParaRPr lang="en-US" altLang="ko-KR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  <a:cs typeface="Gulim"/>
                        <a:sym typeface="Gulim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API 연동 작동/제어 테스트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통합 테스트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Gulim"/>
                          <a:sym typeface="Gulim"/>
                        </a:rPr>
                        <a:t>유지 보수</a:t>
                      </a:r>
                      <a:endParaRPr lang="ko-KR" altLang="en-US"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4275" marR="94275" marT="49025" marB="4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종합설계 수행일정</a:t>
            </a: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99870"/>
            <a:ext cx="77343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500063" y="1125538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Char char="❖"/>
            </a:pPr>
            <a:r>
              <a:rPr lang="ko-KR">
                <a:solidFill>
                  <a:srgbClr val="0000FF"/>
                </a:solidFill>
              </a:rPr>
              <a:t>https://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github.com/tukcom2023CD/GoldenClinic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63" y="1700225"/>
            <a:ext cx="6910868" cy="4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3E0F8-AAE1-67AA-5192-EC40296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900" y="3147219"/>
            <a:ext cx="4648200" cy="563562"/>
          </a:xfrm>
        </p:spPr>
        <p:txBody>
          <a:bodyPr/>
          <a:lstStyle/>
          <a:p>
            <a:pPr algn="ctr"/>
            <a:r>
              <a:rPr lang="ko-KR" altLang="en-US" dirty="0"/>
              <a:t>고맙습니다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44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85800" y="331788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Malgun Gothic"/>
                <a:ea typeface="Malgun Gothic"/>
                <a:cs typeface="Malgun Gothic"/>
                <a:sym typeface="Malgun Gothic"/>
              </a:rPr>
              <a:t>차        례</a:t>
            </a:r>
            <a:endParaRPr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2133600" y="1143000"/>
            <a:ext cx="4724400" cy="685800"/>
            <a:chOff x="2133600" y="1143000"/>
            <a:chExt cx="4724400" cy="685800"/>
          </a:xfrm>
        </p:grpSpPr>
        <p:sp>
          <p:nvSpPr>
            <p:cNvPr id="63" name="Google Shape;63;p2"/>
            <p:cNvSpPr/>
            <p:nvPr/>
          </p:nvSpPr>
          <p:spPr>
            <a:xfrm>
              <a:off x="2514600" y="1262063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3600" y="1143000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2968625" y="1308100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개 요</a:t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2133600" y="1663700"/>
            <a:ext cx="4724400" cy="685800"/>
            <a:chOff x="2133600" y="1635218"/>
            <a:chExt cx="4724400" cy="685800"/>
          </a:xfrm>
        </p:grpSpPr>
        <p:sp>
          <p:nvSpPr>
            <p:cNvPr id="67" name="Google Shape;67;p2"/>
            <p:cNvSpPr/>
            <p:nvPr/>
          </p:nvSpPr>
          <p:spPr>
            <a:xfrm>
              <a:off x="2514600" y="1766981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E5EDFA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33600" y="1635218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968625" y="181292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00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연구 및 사례</a:t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2133600" y="2260600"/>
            <a:ext cx="4724400" cy="685800"/>
            <a:chOff x="2133600" y="2208213"/>
            <a:chExt cx="4724400" cy="685800"/>
          </a:xfrm>
        </p:grpSpPr>
        <p:sp>
          <p:nvSpPr>
            <p:cNvPr id="71" name="Google Shape;71;p2"/>
            <p:cNvSpPr/>
            <p:nvPr/>
          </p:nvSpPr>
          <p:spPr>
            <a:xfrm>
              <a:off x="2514600" y="2276476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600" y="2208213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2968625" y="2322513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목표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133600" y="2759075"/>
            <a:ext cx="4724400" cy="685800"/>
            <a:chOff x="2133600" y="2659063"/>
            <a:chExt cx="4724400" cy="685800"/>
          </a:xfrm>
        </p:grpSpPr>
        <p:sp>
          <p:nvSpPr>
            <p:cNvPr id="75" name="Google Shape;75;p2"/>
            <p:cNvSpPr/>
            <p:nvPr/>
          </p:nvSpPr>
          <p:spPr>
            <a:xfrm>
              <a:off x="2514600" y="2776538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33600" y="2659063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968625" y="2822575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내용</a:t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2133600" y="3308350"/>
            <a:ext cx="4724400" cy="685800"/>
            <a:chOff x="2133600" y="3175347"/>
            <a:chExt cx="4724400" cy="685800"/>
          </a:xfrm>
        </p:grpSpPr>
        <p:sp>
          <p:nvSpPr>
            <p:cNvPr id="79" name="Google Shape;79;p2"/>
            <p:cNvSpPr/>
            <p:nvPr/>
          </p:nvSpPr>
          <p:spPr>
            <a:xfrm>
              <a:off x="2514600" y="3294410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E7F0E5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133600" y="3175347"/>
              <a:ext cx="685800" cy="685800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2968625" y="3340447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00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 및 환경</a:t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2133600" y="3910013"/>
            <a:ext cx="4724400" cy="685800"/>
            <a:chOff x="2133600" y="4242147"/>
            <a:chExt cx="4724400" cy="685800"/>
          </a:xfrm>
        </p:grpSpPr>
        <p:sp>
          <p:nvSpPr>
            <p:cNvPr id="83" name="Google Shape;83;p2"/>
            <p:cNvSpPr/>
            <p:nvPr/>
          </p:nvSpPr>
          <p:spPr>
            <a:xfrm>
              <a:off x="2514600" y="4308822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CE6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33600" y="4242147"/>
              <a:ext cx="685800" cy="685800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2968625" y="4354859"/>
              <a:ext cx="3556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CC33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업무 분담</a:t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2133600" y="4410075"/>
            <a:ext cx="4724400" cy="685800"/>
            <a:chOff x="2133600" y="4691409"/>
            <a:chExt cx="4724400" cy="685800"/>
          </a:xfrm>
        </p:grpSpPr>
        <p:sp>
          <p:nvSpPr>
            <p:cNvPr id="87" name="Google Shape;87;p2"/>
            <p:cNvSpPr/>
            <p:nvPr/>
          </p:nvSpPr>
          <p:spPr>
            <a:xfrm>
              <a:off x="2514600" y="480888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DF0F1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3600" y="4691409"/>
              <a:ext cx="685800" cy="685800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968625" y="4854922"/>
              <a:ext cx="3556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종합설계 수행일정</a:t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2133600" y="4957763"/>
            <a:ext cx="4724400" cy="685800"/>
            <a:chOff x="2133600" y="5191472"/>
            <a:chExt cx="4724400" cy="685800"/>
          </a:xfrm>
        </p:grpSpPr>
        <p:sp>
          <p:nvSpPr>
            <p:cNvPr id="91" name="Google Shape;91;p2"/>
            <p:cNvSpPr/>
            <p:nvPr/>
          </p:nvSpPr>
          <p:spPr>
            <a:xfrm>
              <a:off x="2514600" y="5310534"/>
              <a:ext cx="4343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133600" y="5191472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Noto Sans Symbols"/>
                <a:buNone/>
              </a:pPr>
              <a:endParaRPr sz="16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2987675" y="5366097"/>
              <a:ext cx="3529013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Noto Sans Symbols"/>
                <a:buNone/>
              </a:pPr>
              <a:r>
                <a:rPr lang="ko-KR" sz="1800" b="1">
                  <a:solidFill>
                    <a:srgbClr val="33333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500063" y="1428750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및 개요</a:t>
            </a:r>
            <a:endParaRPr dirty="0"/>
          </a:p>
          <a:p>
            <a:pPr marL="0" lvl="0" indent="4572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전국에 모든 시군 이상 지역으로 여행을 떠날 수 있게 도와주는 앱이다.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sz="1800" b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국내 다양한 지역을 여행지로 추천하고 월별로 방문하기 좋은 지역에 대한 정보를 푸시 알림으로 제공한다. 방문한 지역은 계절에 따라 다른 색으로 표시한다. 색칠된 지역을 선택하면 당시 포스팅한 사진과 기록을 확인할 수 있다.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주제 선정 배경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수많은 지역을 방문하며 추억을 기록하고자 하는 사람들의 요구 사항을 파악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여행 정보 제공 앱 이용자들의 불편함 호소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시중에 있는 여행 앱들은 해외여행지 위주의 서비스를 제공</a:t>
            </a:r>
            <a:endParaRPr lang="en-US" altLang="ko-KR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여행자들을 위한 전국 일주 애플리케이션을 주제로 선정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주제 개요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57200" y="1241425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필요성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여행 기록을 </a:t>
            </a:r>
            <a:r>
              <a:rPr lang="ko-KR" sz="1800" b="0" dirty="0" err="1">
                <a:latin typeface="Arial"/>
                <a:ea typeface="Arial"/>
                <a:cs typeface="Arial"/>
                <a:sym typeface="Arial"/>
              </a:rPr>
              <a:t>시각화하여</a:t>
            </a:r>
            <a:r>
              <a:rPr lang="ko-KR" sz="1800" b="0" dirty="0">
                <a:latin typeface="Arial"/>
                <a:ea typeface="Arial"/>
                <a:cs typeface="Arial"/>
                <a:sym typeface="Arial"/>
              </a:rPr>
              <a:t> 전국 일주를 목표로 하는 사용자에게 다음 여행 계획을 세울 수 있도록 해줘야 함</a:t>
            </a: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방문한 여행지를 지도를 통해 가시적으로 확인할 수 있는 앱은 찾을 수 있지만 이외의 기능은 제공하지 않기 때문에 여행에 도움을 주는 앱으로 매력은 없음</a:t>
            </a:r>
            <a:endParaRPr sz="1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ko-KR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외국 도시를 여행할 때 도움을 주는 앱은 있지만 국내에는 유명 여행지를 제외하면 시군 단위 지역을 여행지로 소개하는 앱은 찾아보기 힘듦.</a:t>
            </a:r>
            <a:r>
              <a:rPr lang="ko-KR" dirty="0"/>
              <a:t>	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관련 연구 및 사례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83004-EADA-6FD7-EAF0-EF1FEA95D32A}"/>
              </a:ext>
            </a:extLst>
          </p:cNvPr>
          <p:cNvGrpSpPr/>
          <p:nvPr/>
        </p:nvGrpSpPr>
        <p:grpSpPr>
          <a:xfrm>
            <a:off x="674530" y="1073280"/>
            <a:ext cx="2430353" cy="4711440"/>
            <a:chOff x="467907" y="1269000"/>
            <a:chExt cx="2430353" cy="47114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30D54A7-A5C2-3566-7A63-A4B8CA5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07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7668E-457F-B5A1-BA1C-8CB5C408D61A}"/>
                </a:ext>
              </a:extLst>
            </p:cNvPr>
            <p:cNvSpPr txBox="1"/>
            <p:nvPr/>
          </p:nvSpPr>
          <p:spPr>
            <a:xfrm>
              <a:off x="1051424" y="567266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대동여행지도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2F3B9A-4B6E-BCFF-D40A-44920001DCFF}"/>
              </a:ext>
            </a:extLst>
          </p:cNvPr>
          <p:cNvGrpSpPr/>
          <p:nvPr/>
        </p:nvGrpSpPr>
        <p:grpSpPr>
          <a:xfrm>
            <a:off x="3423968" y="1073280"/>
            <a:ext cx="2430353" cy="4711440"/>
            <a:chOff x="3217345" y="1269000"/>
            <a:chExt cx="2430353" cy="4711440"/>
          </a:xfrm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BDEDD22E-D7D1-4C36-51CA-6F1DC5AB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7345" y="1269000"/>
              <a:ext cx="243035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30B31-0D52-78C4-D025-80AF37256D35}"/>
                </a:ext>
              </a:extLst>
            </p:cNvPr>
            <p:cNvSpPr txBox="1"/>
            <p:nvPr/>
          </p:nvSpPr>
          <p:spPr>
            <a:xfrm>
              <a:off x="4160651" y="567266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여다</a:t>
              </a:r>
              <a:endParaRPr lang="en-US" altLang="ko-K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021575-460B-8611-3E48-6000386F12B7}"/>
              </a:ext>
            </a:extLst>
          </p:cNvPr>
          <p:cNvGrpSpPr/>
          <p:nvPr/>
        </p:nvGrpSpPr>
        <p:grpSpPr>
          <a:xfrm>
            <a:off x="6173407" y="1073280"/>
            <a:ext cx="2296063" cy="4711440"/>
            <a:chOff x="5966784" y="1269000"/>
            <a:chExt cx="2296063" cy="4711440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6887F65-453B-801E-9B80-64A956C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784" y="1269000"/>
              <a:ext cx="2296063" cy="4320000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85654-6369-968F-DFB7-D077A74AB4D0}"/>
                </a:ext>
              </a:extLst>
            </p:cNvPr>
            <p:cNvSpPr txBox="1"/>
            <p:nvPr/>
          </p:nvSpPr>
          <p:spPr>
            <a:xfrm>
              <a:off x="6290711" y="5672663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Visited Korea Map</a:t>
              </a:r>
              <a:endParaRPr lang="en-KR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056A10-D015-80E4-63BC-393466439DF2}"/>
              </a:ext>
            </a:extLst>
          </p:cNvPr>
          <p:cNvSpPr txBox="1"/>
          <p:nvPr/>
        </p:nvSpPr>
        <p:spPr>
          <a:xfrm>
            <a:off x="3919143" y="1677249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E663-E181-E1D9-49A2-578A8304D599}"/>
              </a:ext>
            </a:extLst>
          </p:cNvPr>
          <p:cNvSpPr txBox="1"/>
          <p:nvPr/>
        </p:nvSpPr>
        <p:spPr>
          <a:xfrm>
            <a:off x="3919143" y="287437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DBFE-0DDE-3207-6DC6-8ACB77B09BC2}"/>
              </a:ext>
            </a:extLst>
          </p:cNvPr>
          <p:cNvSpPr txBox="1"/>
          <p:nvPr/>
        </p:nvSpPr>
        <p:spPr>
          <a:xfrm>
            <a:off x="3919143" y="3767030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시각화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9B57-0BEC-121A-BBA0-A9DFB5C0508C}"/>
              </a:ext>
            </a:extLst>
          </p:cNvPr>
          <p:cNvSpPr txBox="1"/>
          <p:nvPr/>
        </p:nvSpPr>
        <p:spPr>
          <a:xfrm>
            <a:off x="6601438" y="2036155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여행 기록 시각화 지원</a:t>
            </a:r>
            <a:endParaRPr lang="en-KR" sz="2000" b="1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68BAD-8D11-89C9-A0D7-211B570DC998}"/>
              </a:ext>
            </a:extLst>
          </p:cNvPr>
          <p:cNvSpPr txBox="1"/>
          <p:nvPr/>
        </p:nvSpPr>
        <p:spPr>
          <a:xfrm>
            <a:off x="6601438" y="3229971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다른 기능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F00E-A7FD-B4F3-E0FE-FB22CF26D9EC}"/>
              </a:ext>
            </a:extLst>
          </p:cNvPr>
          <p:cNvSpPr txBox="1"/>
          <p:nvPr/>
        </p:nvSpPr>
        <p:spPr>
          <a:xfrm>
            <a:off x="1172504" y="1386464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KR" sz="2000" b="1" dirty="0">
                <a:solidFill>
                  <a:srgbClr val="FF0000"/>
                </a:solidFill>
              </a:rPr>
              <a:t>UI</a:t>
            </a:r>
            <a:r>
              <a:rPr lang="ko-KR" altLang="en-US" sz="2000" b="1" dirty="0">
                <a:solidFill>
                  <a:srgbClr val="FF0000"/>
                </a:solidFill>
              </a:rPr>
              <a:t> 구성 부족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E834-7863-5618-0582-0F32CCC3FD7A}"/>
              </a:ext>
            </a:extLst>
          </p:cNvPr>
          <p:cNvSpPr txBox="1"/>
          <p:nvPr/>
        </p:nvSpPr>
        <p:spPr>
          <a:xfrm>
            <a:off x="1172504" y="3171776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여행 기록 기능 미흡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E3F-C7FC-DCD0-E4A9-C96E23E37C94}"/>
              </a:ext>
            </a:extLst>
          </p:cNvPr>
          <p:cNvSpPr txBox="1"/>
          <p:nvPr/>
        </p:nvSpPr>
        <p:spPr>
          <a:xfrm>
            <a:off x="1172504" y="4064432"/>
            <a:ext cx="1440000" cy="101566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시군 단위 전 지역 미지원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C422D-05CA-7D22-75E2-1F3369C93336}"/>
              </a:ext>
            </a:extLst>
          </p:cNvPr>
          <p:cNvSpPr txBox="1"/>
          <p:nvPr/>
        </p:nvSpPr>
        <p:spPr>
          <a:xfrm>
            <a:off x="1172504" y="2279120"/>
            <a:ext cx="1440000" cy="707886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단순 여행 코스 추천</a:t>
            </a:r>
            <a:endParaRPr lang="en-KR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64EB-4DA3-94FC-B892-F9069CCC0D16}"/>
              </a:ext>
            </a:extLst>
          </p:cNvPr>
          <p:cNvSpPr txBox="1"/>
          <p:nvPr/>
        </p:nvSpPr>
        <p:spPr>
          <a:xfrm>
            <a:off x="674530" y="5868383"/>
            <a:ext cx="779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방방곡곡은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전국일주에 필요한 여러 기능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ko-KR" alt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편리한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모두 제공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556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457200" y="1070768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ko-KR" dirty="0"/>
              <a:t>최종 목표</a:t>
            </a:r>
            <a:endParaRPr sz="180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rPr lang="ko-KR" sz="1600" b="0" dirty="0"/>
              <a:t>지역에 대한 데이터와 사용자 성향을 분석하여 기존 여행지 제공 서비스 품질을 개선시키며 개인이 방문한 장소를 국내 기준으로 상세히 기록할 수 있고, 사용자 맞춤 여행지를 제공하는 여행 플랫폼 개발을 목표로 한다.</a:t>
            </a:r>
            <a:endParaRPr sz="1600" b="0" dirty="0"/>
          </a:p>
          <a:p>
            <a:pPr marL="457200" lvl="0" indent="0" algn="l" rtl="0">
              <a:spcBef>
                <a:spcPts val="22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600" b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❖"/>
            </a:pPr>
            <a:r>
              <a:rPr lang="ko-KR" sz="1800" dirty="0"/>
              <a:t>최종 목표로 하는 성능 지표</a:t>
            </a:r>
            <a:endParaRPr lang="en-US" altLang="ko-KR"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800" b="0" dirty="0">
                <a:solidFill>
                  <a:srgbClr val="000000"/>
                </a:solidFill>
              </a:rPr>
              <a:t>	</a:t>
            </a:r>
            <a:r>
              <a:rPr lang="ko-KR" sz="1600" b="0" dirty="0" err="1">
                <a:solidFill>
                  <a:srgbClr val="000000"/>
                </a:solidFill>
              </a:rPr>
              <a:t>DB에</a:t>
            </a:r>
            <a:r>
              <a:rPr lang="ko-KR" sz="1600" b="0" dirty="0">
                <a:solidFill>
                  <a:srgbClr val="000000"/>
                </a:solidFill>
              </a:rPr>
              <a:t> 구성된 데이터 건수: 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	</a:t>
            </a:r>
            <a:r>
              <a:rPr lang="ko-KR" sz="1600" b="0" dirty="0">
                <a:solidFill>
                  <a:srgbClr val="000000"/>
                </a:solidFill>
              </a:rPr>
              <a:t>시 군 약 160개 + 관광지 약 </a:t>
            </a:r>
            <a:r>
              <a:rPr lang="en-US" altLang="ko-KR" sz="1600" b="0" dirty="0">
                <a:solidFill>
                  <a:srgbClr val="000000"/>
                </a:solidFill>
              </a:rPr>
              <a:t>100</a:t>
            </a:r>
            <a:r>
              <a:rPr lang="ko-KR" sz="1600" b="0" dirty="0">
                <a:solidFill>
                  <a:srgbClr val="000000"/>
                </a:solidFill>
              </a:rPr>
              <a:t>0개 + 맛집 약 </a:t>
            </a:r>
            <a:r>
              <a:rPr lang="en-US" altLang="ko-KR" sz="1600" b="0" dirty="0">
                <a:solidFill>
                  <a:srgbClr val="000000"/>
                </a:solidFill>
              </a:rPr>
              <a:t>500</a:t>
            </a:r>
            <a:r>
              <a:rPr lang="ko-KR" sz="1600" b="0" dirty="0">
                <a:solidFill>
                  <a:srgbClr val="000000"/>
                </a:solidFill>
              </a:rPr>
              <a:t>개 =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</a:rPr>
              <a:t>166</a:t>
            </a:r>
            <a:r>
              <a:rPr lang="ko-KR" sz="1600" b="0" dirty="0">
                <a:solidFill>
                  <a:srgbClr val="000000"/>
                </a:solidFill>
              </a:rPr>
              <a:t>0</a:t>
            </a:r>
            <a:r>
              <a:rPr lang="ko-KR" altLang="en-US" sz="1600" b="0" dirty="0">
                <a:solidFill>
                  <a:srgbClr val="000000"/>
                </a:solidFill>
              </a:rPr>
              <a:t>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	</a:t>
            </a:r>
            <a:r>
              <a:rPr lang="ko-KR" sz="1600" b="0" dirty="0">
                <a:solidFill>
                  <a:srgbClr val="000000"/>
                </a:solidFill>
              </a:rPr>
              <a:t>DB 연동 및 데이터 요청에 따른 응답속도: </a:t>
            </a:r>
            <a:r>
              <a:rPr lang="en-US" altLang="ko-KR" sz="1600" b="0" dirty="0">
                <a:solidFill>
                  <a:srgbClr val="000000"/>
                </a:solidFill>
              </a:rPr>
              <a:t>0.</a:t>
            </a:r>
            <a:r>
              <a:rPr lang="ko-KR" sz="1600" b="0" dirty="0">
                <a:solidFill>
                  <a:srgbClr val="000000"/>
                </a:solidFill>
              </a:rPr>
              <a:t>3초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설정한 시간에서 추천 여행지 푸시 알림을 반환하는 속도: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3초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연동 플랫폼 건수: </a:t>
            </a:r>
            <a:r>
              <a:rPr lang="en-US" alt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동시 </a:t>
            </a:r>
            <a:r>
              <a:rPr lang="ko-KR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접속자</a:t>
            </a:r>
            <a:r>
              <a:rPr lang="ko-KR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수:  300명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sz="1600" b="0" dirty="0">
                <a:solidFill>
                  <a:srgbClr val="000000"/>
                </a:solidFill>
              </a:rPr>
              <a:t>	  </a:t>
            </a:r>
            <a:endParaRPr sz="10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</a:t>
            </a:r>
            <a:r>
              <a:rPr lang="ko-KR" altLang="en-US" dirty="0"/>
              <a:t>범위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00063" y="877420"/>
            <a:ext cx="8229600" cy="526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전국에 있는 모든 시 군 단위 지역을 여행할 수 있게 다양한 정보를 수집하여 저장 후 </a:t>
            </a:r>
            <a:r>
              <a:rPr lang="en-US" altLang="ko-KR" dirty="0"/>
              <a:t>API</a:t>
            </a:r>
            <a:r>
              <a:rPr lang="ko-KR" altLang="en-US" dirty="0"/>
              <a:t>로 구축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개인별 전국 일주 완료 정도를 퍼센트로 계산하여 제공</a:t>
            </a:r>
            <a:endParaRPr lang="en-US" altLang="ko-K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월별로 방문하기 좋은 지역을 매달 아이폰 푸시 알림으로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여행 일정을 정리하고 순서 조정 기능을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최단 경로를 추천하고 이동 방법은 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활용하여 제공</a:t>
            </a: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endParaRPr lang="en-US" altLang="ko-KR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ko-KR" altLang="en-US" dirty="0"/>
              <a:t>가계부 기능으로 여행 경비 계산</a:t>
            </a:r>
            <a:endParaRPr lang="en-US" altLang="ko-KR"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zure Maps">
            <a:extLst>
              <a:ext uri="{FF2B5EF4-FFF2-40B4-BE49-F238E27FC236}">
                <a16:creationId xmlns:a16="http://schemas.microsoft.com/office/drawing/2014/main" id="{7586EA36-5C41-32F0-DAFE-DDED610B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26" y="3197242"/>
            <a:ext cx="672955" cy="53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Transparent - PNG All">
            <a:extLst>
              <a:ext uri="{FF2B5EF4-FFF2-40B4-BE49-F238E27FC236}">
                <a16:creationId xmlns:a16="http://schemas.microsoft.com/office/drawing/2014/main" id="{87B012CE-C9E8-EA9B-DEDA-89A7EE18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08" y="2497894"/>
            <a:ext cx="1390849" cy="16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0AB7AC-0572-4505-4C95-CC016CF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3091528"/>
            <a:ext cx="1447166" cy="3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985FD141-AC45-3FCC-0DA6-55A00A26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49" y="1559468"/>
            <a:ext cx="1073451" cy="5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en-US" altLang="ko-KR" dirty="0"/>
              <a:t> – </a:t>
            </a:r>
            <a:r>
              <a:rPr lang="ko-KR" altLang="en-US" dirty="0"/>
              <a:t>시스템 구상도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C92C076-4E6A-0398-7774-FA778FFAB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40" y="3086859"/>
            <a:ext cx="376494" cy="2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OS 16: Apple Latest iPhone Software, Available Now">
            <a:extLst>
              <a:ext uri="{FF2B5EF4-FFF2-40B4-BE49-F238E27FC236}">
                <a16:creationId xmlns:a16="http://schemas.microsoft.com/office/drawing/2014/main" id="{12666E25-A332-62BA-3338-DEC643B0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11" y="1841249"/>
            <a:ext cx="1086940" cy="6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PS PNG 투명합니다 | PNG Mart">
            <a:extLst>
              <a:ext uri="{FF2B5EF4-FFF2-40B4-BE49-F238E27FC236}">
                <a16:creationId xmlns:a16="http://schemas.microsoft.com/office/drawing/2014/main" id="{448A24CE-8C84-E826-BCD0-834E7A8A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73" y="2679088"/>
            <a:ext cx="219059" cy="2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0514E39-2926-B8F8-B637-BB60E17A4D52}"/>
              </a:ext>
            </a:extLst>
          </p:cNvPr>
          <p:cNvGrpSpPr/>
          <p:nvPr/>
        </p:nvGrpSpPr>
        <p:grpSpPr>
          <a:xfrm>
            <a:off x="685799" y="1468654"/>
            <a:ext cx="7772401" cy="3920692"/>
            <a:chOff x="685799" y="1468654"/>
            <a:chExt cx="7772401" cy="39206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C5889-AC29-2405-A5EB-4F7F8CD7DD2B}"/>
                </a:ext>
              </a:extLst>
            </p:cNvPr>
            <p:cNvSpPr/>
            <p:nvPr/>
          </p:nvSpPr>
          <p:spPr>
            <a:xfrm>
              <a:off x="685799" y="1468654"/>
              <a:ext cx="7772399" cy="392069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6" name="Picture 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B8573CE3-3FB0-7B9D-1D73-A11188734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800" y="1468654"/>
              <a:ext cx="7772400" cy="3920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85800" y="313858"/>
            <a:ext cx="5140234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개발 내용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시스템 시나리오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altLang="ko-KR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CC6096-90D1-A80A-A995-ED2C950E67D6}"/>
              </a:ext>
            </a:extLst>
          </p:cNvPr>
          <p:cNvGrpSpPr/>
          <p:nvPr/>
        </p:nvGrpSpPr>
        <p:grpSpPr>
          <a:xfrm>
            <a:off x="432001" y="1298398"/>
            <a:ext cx="2617330" cy="2008630"/>
            <a:chOff x="685800" y="1158876"/>
            <a:chExt cx="3250255" cy="2493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8A534-ACB1-191D-34F8-2A977209A59D}"/>
                </a:ext>
              </a:extLst>
            </p:cNvPr>
            <p:cNvGrpSpPr/>
            <p:nvPr/>
          </p:nvGrpSpPr>
          <p:grpSpPr>
            <a:xfrm>
              <a:off x="685800" y="1158876"/>
              <a:ext cx="3250255" cy="2493292"/>
              <a:chOff x="685800" y="914400"/>
              <a:chExt cx="3805645" cy="2919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BCF30E-CB6F-A2D3-0535-509614A9ACD2}"/>
                  </a:ext>
                </a:extLst>
              </p:cNvPr>
              <p:cNvSpPr/>
              <p:nvPr/>
            </p:nvSpPr>
            <p:spPr>
              <a:xfrm>
                <a:off x="685800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5E3-E879-5916-6A3C-355CF3E12934}"/>
                  </a:ext>
                </a:extLst>
              </p:cNvPr>
              <p:cNvSpPr txBox="1"/>
              <p:nvPr/>
            </p:nvSpPr>
            <p:spPr>
              <a:xfrm>
                <a:off x="1552302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지도 색칠</a:t>
                </a:r>
                <a:endParaRPr lang="en-US" altLang="ko-KR" dirty="0"/>
              </a:p>
            </p:txBody>
          </p:sp>
        </p:grpSp>
        <p:pic>
          <p:nvPicPr>
            <p:cNvPr id="1028" name="Picture 4" descr="손을 잡고 스마트 폰 PNG 그림 | PNG Mart">
              <a:extLst>
                <a:ext uri="{FF2B5EF4-FFF2-40B4-BE49-F238E27FC236}">
                  <a16:creationId xmlns:a16="http://schemas.microsoft.com/office/drawing/2014/main" id="{0D21661B-B09B-DBF5-5692-F7F5ECD0D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13" y="1540139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wnload Map Tracking Location System Mark Green Red HQ PNG Image |  FreePNGImg">
              <a:extLst>
                <a:ext uri="{FF2B5EF4-FFF2-40B4-BE49-F238E27FC236}">
                  <a16:creationId xmlns:a16="http://schemas.microsoft.com/office/drawing/2014/main" id="{5FAC1377-2995-9F09-850E-88FDF2904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90" y="1973538"/>
              <a:ext cx="343338" cy="34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우리나라지도, 지도, 남한지도, koreamap, map, 사진,이미지,일러스트,캘리그라피 - pepper83작가">
              <a:extLst>
                <a:ext uri="{FF2B5EF4-FFF2-40B4-BE49-F238E27FC236}">
                  <a16:creationId xmlns:a16="http://schemas.microsoft.com/office/drawing/2014/main" id="{A1CAC318-5EE3-8CA9-C3BA-FA91CAEA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58" y="1201455"/>
              <a:ext cx="1420774" cy="20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1A39E0-6E10-C03B-A4D5-2DA0259FD32F}"/>
                </a:ext>
              </a:extLst>
            </p:cNvPr>
            <p:cNvGrpSpPr/>
            <p:nvPr/>
          </p:nvGrpSpPr>
          <p:grpSpPr>
            <a:xfrm>
              <a:off x="1614162" y="2329742"/>
              <a:ext cx="932007" cy="720000"/>
              <a:chOff x="4105145" y="3069000"/>
              <a:chExt cx="932007" cy="72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4E5666-F4AB-0AE8-995E-2A400D151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2000" y="3069000"/>
                <a:ext cx="720000" cy="720000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C118A3-89E5-46F7-E04F-334DD4C51342}"/>
                  </a:ext>
                </a:extLst>
              </p:cNvPr>
              <p:cNvSpPr txBox="1"/>
              <p:nvPr/>
            </p:nvSpPr>
            <p:spPr>
              <a:xfrm>
                <a:off x="4105145" y="3195526"/>
                <a:ext cx="932007" cy="4584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rgbClr val="FF0000"/>
                    </a:solidFill>
                  </a:rPr>
                  <a:t>99%</a:t>
                </a:r>
                <a:endParaRPr lang="en-KR" sz="1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41E24-914F-9836-40D0-D2C74FB1169B}"/>
              </a:ext>
            </a:extLst>
          </p:cNvPr>
          <p:cNvGrpSpPr/>
          <p:nvPr/>
        </p:nvGrpSpPr>
        <p:grpSpPr>
          <a:xfrm>
            <a:off x="3263140" y="1298917"/>
            <a:ext cx="2617330" cy="2008630"/>
            <a:chOff x="5207947" y="1158876"/>
            <a:chExt cx="3250255" cy="2493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43D8C9-DDDD-0F59-32A4-81A247BEBF11}"/>
                </a:ext>
              </a:extLst>
            </p:cNvPr>
            <p:cNvGrpSpPr/>
            <p:nvPr/>
          </p:nvGrpSpPr>
          <p:grpSpPr>
            <a:xfrm>
              <a:off x="5207947" y="1158876"/>
              <a:ext cx="3250255" cy="2493292"/>
              <a:chOff x="4652557" y="914400"/>
              <a:chExt cx="3805645" cy="29193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85007D-478B-5C02-C44F-403D23185BD2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E3770-B6C1-B41B-B37E-519B48F8A793}"/>
                  </a:ext>
                </a:extLst>
              </p:cNvPr>
              <p:cNvSpPr txBox="1"/>
              <p:nvPr/>
            </p:nvSpPr>
            <p:spPr>
              <a:xfrm>
                <a:off x="5519061" y="3473366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푸시 알림</a:t>
                </a:r>
                <a:endParaRPr lang="en-US" altLang="ko-KR" dirty="0"/>
              </a:p>
            </p:txBody>
          </p:sp>
        </p:grpSp>
        <p:pic>
          <p:nvPicPr>
            <p:cNvPr id="1036" name="Picture 12" descr="Apple] Apple push notification service (APNs) 설정하기">
              <a:extLst>
                <a:ext uri="{FF2B5EF4-FFF2-40B4-BE49-F238E27FC236}">
                  <a16:creationId xmlns:a16="http://schemas.microsoft.com/office/drawing/2014/main" id="{E3FEE78F-1EC0-4418-2F02-B41F19266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9"/>
            <a:stretch/>
          </p:blipFill>
          <p:spPr bwMode="auto">
            <a:xfrm>
              <a:off x="5222824" y="1779534"/>
              <a:ext cx="2235120" cy="150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달력 일정 월간 - Pixabay의 무료 벡터 그래픽">
              <a:extLst>
                <a:ext uri="{FF2B5EF4-FFF2-40B4-BE49-F238E27FC236}">
                  <a16:creationId xmlns:a16="http://schemas.microsoft.com/office/drawing/2014/main" id="{4D0EBFA8-C764-E6A0-60C4-7E6F0AA8D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489" y="1202791"/>
              <a:ext cx="1119328" cy="123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87D03-5535-3E23-F966-21DBF4AF9812}"/>
              </a:ext>
            </a:extLst>
          </p:cNvPr>
          <p:cNvGrpSpPr/>
          <p:nvPr/>
        </p:nvGrpSpPr>
        <p:grpSpPr>
          <a:xfrm>
            <a:off x="3263139" y="3551491"/>
            <a:ext cx="2617330" cy="2008111"/>
            <a:chOff x="5207946" y="3954972"/>
            <a:chExt cx="3250255" cy="24926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3AC600D-70C9-B043-55E5-280A7418B5F3}"/>
                </a:ext>
              </a:extLst>
            </p:cNvPr>
            <p:cNvGrpSpPr/>
            <p:nvPr/>
          </p:nvGrpSpPr>
          <p:grpSpPr>
            <a:xfrm>
              <a:off x="5207946" y="3954972"/>
              <a:ext cx="3250255" cy="2492647"/>
              <a:chOff x="5207946" y="3954972"/>
              <a:chExt cx="3250255" cy="249264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B20442-8310-567F-17CD-3567CF7EA3D6}"/>
                  </a:ext>
                </a:extLst>
              </p:cNvPr>
              <p:cNvGrpSpPr/>
              <p:nvPr/>
            </p:nvGrpSpPr>
            <p:grpSpPr>
              <a:xfrm>
                <a:off x="5207946" y="3954972"/>
                <a:ext cx="3250255" cy="2492647"/>
                <a:chOff x="4652557" y="3832043"/>
                <a:chExt cx="3805645" cy="29185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9B803DA-8941-C877-9F1B-97F26A09031E}"/>
                    </a:ext>
                  </a:extLst>
                </p:cNvPr>
                <p:cNvSpPr/>
                <p:nvPr/>
              </p:nvSpPr>
              <p:spPr>
                <a:xfrm>
                  <a:off x="4652557" y="3832043"/>
                  <a:ext cx="3805645" cy="2508068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72D1A1-2DF8-0F58-DA47-B95DDDFB306C}"/>
                    </a:ext>
                  </a:extLst>
                </p:cNvPr>
                <p:cNvSpPr txBox="1"/>
                <p:nvPr/>
              </p:nvSpPr>
              <p:spPr>
                <a:xfrm>
                  <a:off x="5519058" y="6390254"/>
                  <a:ext cx="2072640" cy="36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추억 포스팅</a:t>
                  </a:r>
                  <a:endParaRPr lang="en-US" altLang="ko-KR" dirty="0"/>
                </a:p>
              </p:txBody>
            </p:sp>
          </p:grpSp>
          <p:pic>
            <p:nvPicPr>
              <p:cNvPr id="1038" name="Picture 14" descr="그림일기장 템플릿 : dorot - 네이버 OGQ마켓">
                <a:extLst>
                  <a:ext uri="{FF2B5EF4-FFF2-40B4-BE49-F238E27FC236}">
                    <a16:creationId xmlns:a16="http://schemas.microsoft.com/office/drawing/2014/main" id="{B432C4F5-7F09-6135-8D5F-5D9191860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1875" y="4009245"/>
                <a:ext cx="1435942" cy="202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A group of people posing for a photo&#10;&#10;Description automatically generated with low confidence">
                <a:extLst>
                  <a:ext uri="{FF2B5EF4-FFF2-40B4-BE49-F238E27FC236}">
                    <a16:creationId xmlns:a16="http://schemas.microsoft.com/office/drawing/2014/main" id="{BADE9A13-FC0A-AB8B-0E0B-25821EEF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3499" y="4309962"/>
                <a:ext cx="1902823" cy="1427117"/>
              </a:xfrm>
              <a:prstGeom prst="rect">
                <a:avLst/>
              </a:prstGeom>
              <a:ln>
                <a:solidFill>
                  <a:schemeClr val="tx2">
                    <a:lumMod val="10000"/>
                  </a:schemeClr>
                </a:solidFill>
              </a:ln>
            </p:spPr>
          </p:pic>
        </p:grpSp>
        <p:pic>
          <p:nvPicPr>
            <p:cNvPr id="26" name="Picture 25" descr="A group of people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3E278E1A-E711-DB9D-90FA-10967A21B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22696" y="4369465"/>
              <a:ext cx="874299" cy="6557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A47524-A79B-023E-27A5-8DDE55AA5025}"/>
              </a:ext>
            </a:extLst>
          </p:cNvPr>
          <p:cNvGrpSpPr/>
          <p:nvPr/>
        </p:nvGrpSpPr>
        <p:grpSpPr>
          <a:xfrm>
            <a:off x="432000" y="3550972"/>
            <a:ext cx="2617330" cy="2008630"/>
            <a:chOff x="685799" y="3954972"/>
            <a:chExt cx="3250255" cy="24932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25525E-6074-EED9-C80C-9C1E02DA72CF}"/>
                </a:ext>
              </a:extLst>
            </p:cNvPr>
            <p:cNvGrpSpPr/>
            <p:nvPr/>
          </p:nvGrpSpPr>
          <p:grpSpPr>
            <a:xfrm>
              <a:off x="685799" y="3954972"/>
              <a:ext cx="3250255" cy="2493292"/>
              <a:chOff x="685800" y="3832043"/>
              <a:chExt cx="3805645" cy="29193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45C582-A85E-6A40-03FB-2AA2EC339A78}"/>
                  </a:ext>
                </a:extLst>
              </p:cNvPr>
              <p:cNvSpPr/>
              <p:nvPr/>
            </p:nvSpPr>
            <p:spPr>
              <a:xfrm>
                <a:off x="685800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98658-62C3-2131-93E3-F1BA949633D8}"/>
                  </a:ext>
                </a:extLst>
              </p:cNvPr>
              <p:cNvSpPr txBox="1"/>
              <p:nvPr/>
            </p:nvSpPr>
            <p:spPr>
              <a:xfrm>
                <a:off x="1552302" y="6391009"/>
                <a:ext cx="2072640" cy="36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명소 추천</a:t>
                </a:r>
                <a:endParaRPr lang="en-US" altLang="ko-KR" dirty="0"/>
              </a:p>
            </p:txBody>
          </p:sp>
        </p:grpSp>
        <p:pic>
          <p:nvPicPr>
            <p:cNvPr id="24" name="Picture 4" descr="손을 잡고 스마트 폰 PNG 그림 | PNG Mart">
              <a:extLst>
                <a:ext uri="{FF2B5EF4-FFF2-40B4-BE49-F238E27FC236}">
                  <a16:creationId xmlns:a16="http://schemas.microsoft.com/office/drawing/2014/main" id="{D735B029-46EB-2F95-5115-985D91F8C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940" y="4339267"/>
              <a:ext cx="1752114" cy="17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체크리스트 - 무료 상호 작용개 아이콘">
              <a:extLst>
                <a:ext uri="{FF2B5EF4-FFF2-40B4-BE49-F238E27FC236}">
                  <a16:creationId xmlns:a16="http://schemas.microsoft.com/office/drawing/2014/main" id="{47CE3B9C-55A7-C939-CE6D-36DF37ED8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10" y="4812423"/>
              <a:ext cx="367297" cy="3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의성 탑산약수온천&gt; 여행지 :대한민국 구석구석">
              <a:extLst>
                <a:ext uri="{FF2B5EF4-FFF2-40B4-BE49-F238E27FC236}">
                  <a16:creationId xmlns:a16="http://schemas.microsoft.com/office/drawing/2014/main" id="{8ECC6DDC-DC73-F9FF-4DFF-D7CEF67F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50" y="4027500"/>
              <a:ext cx="1327576" cy="866718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의성마늘소 덕향 : 네이버 블로그">
              <a:extLst>
                <a:ext uri="{FF2B5EF4-FFF2-40B4-BE49-F238E27FC236}">
                  <a16:creationId xmlns:a16="http://schemas.microsoft.com/office/drawing/2014/main" id="{98610E4F-1C0B-AF6C-C0C7-90A894D5F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73" y="5082614"/>
              <a:ext cx="1103130" cy="82600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의성 조문국박물관&gt; 여행지 | '열린 관광' 모두의 여행:대한민국 구석구석">
              <a:extLst>
                <a:ext uri="{FF2B5EF4-FFF2-40B4-BE49-F238E27FC236}">
                  <a16:creationId xmlns:a16="http://schemas.microsoft.com/office/drawing/2014/main" id="{F051AFB0-7768-C964-5A32-0BEB41CA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939" y="4705399"/>
              <a:ext cx="1263128" cy="710961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C422F-F420-2907-63E2-2F7B90E9B656}"/>
              </a:ext>
            </a:extLst>
          </p:cNvPr>
          <p:cNvGrpSpPr/>
          <p:nvPr/>
        </p:nvGrpSpPr>
        <p:grpSpPr>
          <a:xfrm>
            <a:off x="6094670" y="1298398"/>
            <a:ext cx="2617330" cy="2067939"/>
            <a:chOff x="6094670" y="1298398"/>
            <a:chExt cx="2617330" cy="2067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75B0AD-2F21-FE1F-1D0B-640CCFA9B9DC}"/>
                </a:ext>
              </a:extLst>
            </p:cNvPr>
            <p:cNvGrpSpPr/>
            <p:nvPr/>
          </p:nvGrpSpPr>
          <p:grpSpPr>
            <a:xfrm>
              <a:off x="6094670" y="1298398"/>
              <a:ext cx="2617330" cy="2067939"/>
              <a:chOff x="4652557" y="914400"/>
              <a:chExt cx="3805645" cy="300553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3517B9-87F2-FB82-3B38-C30E7AE70FED}"/>
                  </a:ext>
                </a:extLst>
              </p:cNvPr>
              <p:cNvSpPr/>
              <p:nvPr/>
            </p:nvSpPr>
            <p:spPr>
              <a:xfrm>
                <a:off x="4652557" y="914400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EC6057-2E6F-0C51-950A-891BF848D5C3}"/>
                  </a:ext>
                </a:extLst>
              </p:cNvPr>
              <p:cNvSpPr txBox="1"/>
              <p:nvPr/>
            </p:nvSpPr>
            <p:spPr>
              <a:xfrm>
                <a:off x="5085518" y="3472612"/>
                <a:ext cx="2939715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일정 관리 </a:t>
                </a:r>
                <a:r>
                  <a:rPr lang="en-US" altLang="ko-KR" dirty="0"/>
                  <a:t>&amp;</a:t>
                </a:r>
                <a:r>
                  <a:rPr lang="ko-KR" altLang="en-US" dirty="0"/>
                  <a:t> 경로 추천</a:t>
                </a:r>
                <a:endParaRPr lang="en-US" altLang="ko-KR" dirty="0"/>
              </a:p>
            </p:txBody>
          </p:sp>
        </p:grpSp>
        <p:pic>
          <p:nvPicPr>
            <p:cNvPr id="1026" name="Picture 2" descr="체크리스트 - 무료 상호 작용개 아이콘">
              <a:extLst>
                <a:ext uri="{FF2B5EF4-FFF2-40B4-BE49-F238E27FC236}">
                  <a16:creationId xmlns:a16="http://schemas.microsoft.com/office/drawing/2014/main" id="{8B6A5674-068C-D687-4C83-6F370700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01" y="1581414"/>
              <a:ext cx="1159624" cy="11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기술문서 | 네이버 지도 API v3">
              <a:extLst>
                <a:ext uri="{FF2B5EF4-FFF2-40B4-BE49-F238E27FC236}">
                  <a16:creationId xmlns:a16="http://schemas.microsoft.com/office/drawing/2014/main" id="{6FBBE269-F37C-DF41-14A9-626575A4B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325" y="1635322"/>
              <a:ext cx="1051809" cy="105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236567-0BEA-4C50-FB75-56BA29423642}"/>
              </a:ext>
            </a:extLst>
          </p:cNvPr>
          <p:cNvGrpSpPr/>
          <p:nvPr/>
        </p:nvGrpSpPr>
        <p:grpSpPr>
          <a:xfrm>
            <a:off x="6094669" y="3550971"/>
            <a:ext cx="2617330" cy="2067938"/>
            <a:chOff x="6094669" y="3550971"/>
            <a:chExt cx="2617330" cy="2067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6B2D2-D83A-0E4C-3AF6-618CD0E0E395}"/>
                </a:ext>
              </a:extLst>
            </p:cNvPr>
            <p:cNvGrpSpPr/>
            <p:nvPr/>
          </p:nvGrpSpPr>
          <p:grpSpPr>
            <a:xfrm>
              <a:off x="6094669" y="3550971"/>
              <a:ext cx="2617330" cy="2067938"/>
              <a:chOff x="4652557" y="3832043"/>
              <a:chExt cx="3805645" cy="30055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A28CF-881D-8431-C6F4-55908EF37F53}"/>
                  </a:ext>
                </a:extLst>
              </p:cNvPr>
              <p:cNvSpPr/>
              <p:nvPr/>
            </p:nvSpPr>
            <p:spPr>
              <a:xfrm>
                <a:off x="4652557" y="3832043"/>
                <a:ext cx="3805645" cy="25080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E668F-2124-713B-B495-34C8A6E2AC44}"/>
                  </a:ext>
                </a:extLst>
              </p:cNvPr>
              <p:cNvSpPr txBox="1"/>
              <p:nvPr/>
            </p:nvSpPr>
            <p:spPr>
              <a:xfrm>
                <a:off x="5519059" y="6390254"/>
                <a:ext cx="2072640" cy="4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가계부</a:t>
                </a:r>
                <a:endParaRPr lang="en-US" altLang="ko-KR" dirty="0"/>
              </a:p>
            </p:txBody>
          </p:sp>
        </p:grpSp>
        <p:pic>
          <p:nvPicPr>
            <p:cNvPr id="42" name="Picture 6" descr="돼지 저금통 - 무료 비즈니스 및 금융개 아이콘">
              <a:extLst>
                <a:ext uri="{FF2B5EF4-FFF2-40B4-BE49-F238E27FC236}">
                  <a16:creationId xmlns:a16="http://schemas.microsoft.com/office/drawing/2014/main" id="{EEA8E9F0-2725-9448-7547-EFC96630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18" y="3635581"/>
              <a:ext cx="1508227" cy="15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4407257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680</Words>
  <Application>Microsoft Macintosh PowerPoint</Application>
  <PresentationFormat>On-screen Show (4:3)</PresentationFormat>
  <Paragraphs>170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Malgun Gothic</vt:lpstr>
      <vt:lpstr>Noto Sans Symbols</vt:lpstr>
      <vt:lpstr>Arial</vt:lpstr>
      <vt:lpstr>Verdana</vt:lpstr>
      <vt:lpstr>228TGp_well-being_light</vt:lpstr>
      <vt:lpstr>Photoshop.Image.7</vt:lpstr>
      <vt:lpstr>전국 일주 애플리케이션, 방방곡곡 Application for round the country trip, BBGG</vt:lpstr>
      <vt:lpstr>차        례</vt:lpstr>
      <vt:lpstr>주제 개요</vt:lpstr>
      <vt:lpstr>주제 개요</vt:lpstr>
      <vt:lpstr>관련 연구 및 사례</vt:lpstr>
      <vt:lpstr>개발 목표</vt:lpstr>
      <vt:lpstr>개발 범위</vt:lpstr>
      <vt:lpstr>개발 내용 – 시스템 구상도</vt:lpstr>
      <vt:lpstr>개발 내용 – 시스템 시나리오</vt:lpstr>
      <vt:lpstr>개발 내용</vt:lpstr>
      <vt:lpstr>개발 방법 및 환경</vt:lpstr>
      <vt:lpstr>업무 분담</vt:lpstr>
      <vt:lpstr>종합설계 수행일정</vt:lpstr>
      <vt:lpstr>GitHub</vt:lpstr>
      <vt:lpstr>고맙습니다.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일주 애플리케이션, 방방곡곡 Application for round the country trip, BBGG</dc:title>
  <dc:creator>공학교육인증</dc:creator>
  <cp:lastModifiedBy>zer495</cp:lastModifiedBy>
  <cp:revision>14</cp:revision>
  <dcterms:created xsi:type="dcterms:W3CDTF">2007-05-11T05:56:01Z</dcterms:created>
  <dcterms:modified xsi:type="dcterms:W3CDTF">2023-01-11T04:07:21Z</dcterms:modified>
</cp:coreProperties>
</file>